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313" r:id="rId20"/>
    <p:sldId id="292" r:id="rId21"/>
    <p:sldId id="283" r:id="rId22"/>
    <p:sldId id="304" r:id="rId23"/>
    <p:sldId id="305" r:id="rId24"/>
    <p:sldId id="314" r:id="rId25"/>
    <p:sldId id="316" r:id="rId26"/>
    <p:sldId id="315" r:id="rId27"/>
    <p:sldId id="302" r:id="rId28"/>
    <p:sldId id="306" r:id="rId29"/>
    <p:sldId id="319" r:id="rId30"/>
    <p:sldId id="317" r:id="rId31"/>
    <p:sldId id="318" r:id="rId32"/>
    <p:sldId id="259" r:id="rId33"/>
    <p:sldId id="262" r:id="rId34"/>
    <p:sldId id="260" r:id="rId35"/>
    <p:sldId id="265" r:id="rId36"/>
    <p:sldId id="263" r:id="rId37"/>
    <p:sldId id="261" r:id="rId38"/>
    <p:sldId id="266" r:id="rId39"/>
    <p:sldId id="282" r:id="rId40"/>
    <p:sldId id="30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96C"/>
    <a:srgbClr val="FFE6C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546" y="108"/>
      </p:cViewPr>
      <p:guideLst>
        <p:guide pos="3840"/>
        <p:guide orient="horz" pos="2160"/>
        <p:guide orient="horz" pos="913"/>
        <p:guide orient="horz" pos="3974"/>
        <p:guide pos="529"/>
        <p:guide pos="712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9DE6EB4-C3EA-49C2-A72F-037BE06A4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96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863772" y="1439863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40AA433F-33E7-46D3-BC83-9987E4FE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66" y="1370648"/>
            <a:ext cx="3952874" cy="55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4CDC7BB8-04BC-4AB2-B800-64220734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8" y="1439863"/>
            <a:ext cx="80200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순서도: 다른 페이지 연결선 4">
            <a:extLst>
              <a:ext uri="{FF2B5EF4-FFF2-40B4-BE49-F238E27FC236}">
                <a16:creationId xmlns:a16="http://schemas.microsoft.com/office/drawing/2014/main" id="{003563DF-045A-4306-8E63-BF8343601CA1}"/>
              </a:ext>
            </a:extLst>
          </p:cNvPr>
          <p:cNvSpPr/>
          <p:nvPr/>
        </p:nvSpPr>
        <p:spPr>
          <a:xfrm>
            <a:off x="7289845" y="3751111"/>
            <a:ext cx="509452" cy="22360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18</a:t>
            </a:r>
            <a:endParaRPr lang="ko-KR" altLang="en-US" sz="1000" dirty="0"/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7356C881-D16B-4376-80B8-A3A013E73ED1}"/>
              </a:ext>
            </a:extLst>
          </p:cNvPr>
          <p:cNvSpPr/>
          <p:nvPr/>
        </p:nvSpPr>
        <p:spPr>
          <a:xfrm>
            <a:off x="5948789" y="5663842"/>
            <a:ext cx="509452" cy="22360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418634" y="3822567"/>
            <a:ext cx="746345" cy="36206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19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096000" y="5614658"/>
            <a:ext cx="5221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03030"/>
              </p:ext>
            </p:extLst>
          </p:nvPr>
        </p:nvGraphicFramePr>
        <p:xfrm>
          <a:off x="1320323" y="1449388"/>
          <a:ext cx="9551353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받지도 주지도 않고 즉시 행동을 할 수 있는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특정한 조건을 달성하여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발동 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받아 즉시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발동 될 경우 발동된 순서에 따라서 연속으로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0DCE4D-8710-35B8-FFDD-DC2AEED2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644704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16395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847622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5793986" cy="2697228"/>
          </a:xfrm>
          <a:prstGeom prst="bentConnector3">
            <a:avLst>
              <a:gd name="adj1" fmla="val 8366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635660"/>
            <a:ext cx="1409130" cy="4153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C6A62D-6C7B-40F0-86BC-9CC6FCE16E61}"/>
              </a:ext>
            </a:extLst>
          </p:cNvPr>
          <p:cNvSpPr txBox="1"/>
          <p:nvPr/>
        </p:nvSpPr>
        <p:spPr>
          <a:xfrm>
            <a:off x="2968589" y="5689091"/>
            <a:ext cx="367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아군 캐릭터 턴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전투 단계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PC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행동 차트</a:t>
            </a: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적군 캐릭터 턴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–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전투 단계 몬스터 행동 차트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1D04F2-DCAB-2E79-A4FD-16FF4359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210" y="1439863"/>
            <a:ext cx="567585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16A3F8E-E37E-DB22-5975-14CC7C64CD8B}"/>
              </a:ext>
            </a:extLst>
          </p:cNvPr>
          <p:cNvSpPr/>
          <p:nvPr/>
        </p:nvSpPr>
        <p:spPr>
          <a:xfrm>
            <a:off x="5100874" y="5474910"/>
            <a:ext cx="746345" cy="36206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24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6952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B28BA48-DB35-3046-6C3F-655F051F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602"/>
            <a:ext cx="12192000" cy="44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5CDCDD-D5AD-434F-88FC-5BDBA8A6C6A4}"/>
              </a:ext>
            </a:extLst>
          </p:cNvPr>
          <p:cNvSpPr txBox="1"/>
          <p:nvPr/>
        </p:nvSpPr>
        <p:spPr>
          <a:xfrm>
            <a:off x="256314" y="5293062"/>
            <a:ext cx="42919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PC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는 기본 공격과 전투 스킬 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개의 행동을 취할 수 있다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는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2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개의 행동을 하기 위한 대기 자세를 가지고 있고 대기 자세에서 다른 행동의 조작키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(Q,E key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클릭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을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하는 것으로 자세를 변경할 수 있다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대기 자세에서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Space bar key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나 해당 자세의 조작키를 입력하는 것으로</a:t>
            </a:r>
            <a:endParaRPr lang="en-US" altLang="ko-KR" sz="1000" dirty="0"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행동을 할 수 있다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자세한 내용은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PC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기획서 참조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.)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6E8BF1E-2040-DAEF-DA8D-60E3E52A0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859141"/>
              </p:ext>
            </p:extLst>
          </p:nvPr>
        </p:nvGraphicFramePr>
        <p:xfrm>
          <a:off x="8513988" y="4937125"/>
          <a:ext cx="34216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216046045"/>
                    </a:ext>
                  </a:extLst>
                </a:gridCol>
                <a:gridCol w="2813368">
                  <a:extLst>
                    <a:ext uri="{9D8B030D-6E8A-4147-A177-3AD203B41FA5}">
                      <a16:colId xmlns:a16="http://schemas.microsoft.com/office/drawing/2014/main" val="261677801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스킬의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071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광역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 전체를 발동 대상으로 하는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943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타겟을 발동 대상으로 하는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04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타겟과 양옆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대상으로 하는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20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타겟을 발동 대상으로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 발동하고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 랜덤 대상에게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 반복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337315"/>
                  </a:ext>
                </a:extLst>
              </a:tr>
            </a:tbl>
          </a:graphicData>
        </a:graphic>
      </p:graphicFrame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94D33C61-F79E-285F-5377-763FE8922D9D}"/>
              </a:ext>
            </a:extLst>
          </p:cNvPr>
          <p:cNvSpPr/>
          <p:nvPr/>
        </p:nvSpPr>
        <p:spPr>
          <a:xfrm>
            <a:off x="8078029" y="4134623"/>
            <a:ext cx="481321" cy="29250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25</a:t>
            </a:r>
            <a:endParaRPr lang="ko-KR" altLang="en-US" sz="1000" dirty="0"/>
          </a:p>
        </p:txBody>
      </p:sp>
      <p:sp>
        <p:nvSpPr>
          <p:cNvPr id="13" name="순서도: 다른 페이지 연결선 12">
            <a:extLst>
              <a:ext uri="{FF2B5EF4-FFF2-40B4-BE49-F238E27FC236}">
                <a16:creationId xmlns:a16="http://schemas.microsoft.com/office/drawing/2014/main" id="{BE2DD92B-7806-B171-079F-41E73C9D8903}"/>
              </a:ext>
            </a:extLst>
          </p:cNvPr>
          <p:cNvSpPr/>
          <p:nvPr/>
        </p:nvSpPr>
        <p:spPr>
          <a:xfrm>
            <a:off x="4180193" y="4675886"/>
            <a:ext cx="481321" cy="29250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25</a:t>
            </a:r>
            <a:endParaRPr lang="ko-KR" altLang="en-US" sz="1000" dirty="0"/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5B50A520-02E9-CB4F-1B68-B706A279F19C}"/>
              </a:ext>
            </a:extLst>
          </p:cNvPr>
          <p:cNvSpPr/>
          <p:nvPr/>
        </p:nvSpPr>
        <p:spPr>
          <a:xfrm>
            <a:off x="2558050" y="4148706"/>
            <a:ext cx="481321" cy="29250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26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1660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8EED0CC-F3F4-AF68-A6A3-E47DA22B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24" y="1431970"/>
            <a:ext cx="4537526" cy="485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sp>
        <p:nvSpPr>
          <p:cNvPr id="8" name="순서도: 다른 페이지 연결선 7">
            <a:extLst>
              <a:ext uri="{FF2B5EF4-FFF2-40B4-BE49-F238E27FC236}">
                <a16:creationId xmlns:a16="http://schemas.microsoft.com/office/drawing/2014/main" id="{AB2C3541-1D57-6E9B-74A7-793C7A04B5BC}"/>
              </a:ext>
            </a:extLst>
          </p:cNvPr>
          <p:cNvSpPr/>
          <p:nvPr/>
        </p:nvSpPr>
        <p:spPr>
          <a:xfrm>
            <a:off x="3834724" y="5348049"/>
            <a:ext cx="746345" cy="36206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26</a:t>
            </a:r>
            <a:endParaRPr lang="ko-KR" altLang="en-US" sz="1000" dirty="0"/>
          </a:p>
        </p:txBody>
      </p:sp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F4B4F5DD-7F84-5869-413D-21D3C04293D0}"/>
              </a:ext>
            </a:extLst>
          </p:cNvPr>
          <p:cNvSpPr/>
          <p:nvPr/>
        </p:nvSpPr>
        <p:spPr>
          <a:xfrm>
            <a:off x="6255707" y="5348049"/>
            <a:ext cx="746345" cy="36206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24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14292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sz="3600" dirty="0"/>
              <a:t>기본 공격</a:t>
            </a:r>
            <a:r>
              <a:rPr lang="en-US" altLang="ko-KR" sz="3600" dirty="0"/>
              <a:t>, </a:t>
            </a:r>
            <a:r>
              <a:rPr lang="ko-KR" altLang="en-US" sz="3600" dirty="0"/>
              <a:t>전투 스킬</a:t>
            </a:r>
            <a:r>
              <a:rPr lang="en-US" altLang="ko-KR" sz="3600" dirty="0"/>
              <a:t>, </a:t>
            </a:r>
            <a:r>
              <a:rPr lang="ko-KR" altLang="en-US" sz="3600" dirty="0"/>
              <a:t>행동 종료 차트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01E90-F895-ABA4-5AEA-D809EA97B3D4}"/>
              </a:ext>
            </a:extLst>
          </p:cNvPr>
          <p:cNvSpPr txBox="1"/>
          <p:nvPr/>
        </p:nvSpPr>
        <p:spPr>
          <a:xfrm>
            <a:off x="8501573" y="5821530"/>
            <a:ext cx="2105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전투 단계의 행동 순서 정렬 차트</a:t>
            </a:r>
            <a:endParaRPr lang="en-US" altLang="ko-KR" sz="1000" dirty="0"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다음 턴 캐릭터에게 턴을 부여</a:t>
            </a:r>
            <a:endParaRPr lang="en-US" altLang="ko-KR" sz="1000" dirty="0">
              <a:latin typeface="맑은 고딕" charset="0"/>
              <a:ea typeface="맑은 고딕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570E4F0-7A46-ADEC-A220-AAF0F5C0F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99" y="1439863"/>
            <a:ext cx="2710323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C263B0D-41BA-3E6B-B714-E5E4E419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427" y="1449388"/>
            <a:ext cx="2277313" cy="293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D44CC3C-D681-7E71-4E6A-9C3079E3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45" y="1439862"/>
            <a:ext cx="2277313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36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850B6BB-10EB-D7E5-320C-452F9F239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658" y="1455513"/>
            <a:ext cx="3762296" cy="40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6900570" y="4074461"/>
            <a:ext cx="2182268" cy="191453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834799" y="1871748"/>
              <a:ext cx="798636" cy="27756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6" y="3470076"/>
            <a:ext cx="459228" cy="110045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620594" y="3297007"/>
            <a:ext cx="1485602" cy="34613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보너스 턴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CF5D042C-0812-CB7B-E508-522786EA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122" y="1574392"/>
            <a:ext cx="6329755" cy="46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78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보너스 턴 발생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E72D4DD-7CA3-EC32-5271-ACB74192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861894"/>
            <a:ext cx="2548964" cy="362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3CF846-AC11-6AE0-F6DA-F0D93027ACE2}"/>
              </a:ext>
            </a:extLst>
          </p:cNvPr>
          <p:cNvSpPr txBox="1"/>
          <p:nvPr/>
        </p:nvSpPr>
        <p:spPr>
          <a:xfrm>
            <a:off x="2850348" y="2284965"/>
            <a:ext cx="3245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>
                <a:latin typeface="맑은 고딕" charset="0"/>
                <a:ea typeface="맑은 고딕" charset="0"/>
              </a:rPr>
              <a:t>추가 행동의 발동 조건은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의 추가 행동 관련 특성에</a:t>
            </a:r>
            <a:endParaRPr lang="en-US" altLang="ko-KR" sz="1000" dirty="0"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따라 다양하게 존재한다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C6B77F9-F45E-5F04-8272-5BE03888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07" y="1439863"/>
            <a:ext cx="4176390" cy="447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4C82438-04A9-DBCA-FD60-5690D7BE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284" y="2724043"/>
            <a:ext cx="2146587" cy="276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309C1-D4E1-C6A5-52FE-33349A21473A}"/>
              </a:ext>
            </a:extLst>
          </p:cNvPr>
          <p:cNvSpPr txBox="1"/>
          <p:nvPr/>
        </p:nvSpPr>
        <p:spPr>
          <a:xfrm>
            <a:off x="2006368" y="5490420"/>
            <a:ext cx="4060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추가 행동의 효과는 버프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추가 공격 등 다양한 효과가 있다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82A4C-B9F0-B833-D462-CFBFA63C3BCC}"/>
              </a:ext>
            </a:extLst>
          </p:cNvPr>
          <p:cNvSpPr txBox="1"/>
          <p:nvPr/>
        </p:nvSpPr>
        <p:spPr>
          <a:xfrm>
            <a:off x="6362514" y="3228945"/>
            <a:ext cx="131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전투 단계의 </a:t>
            </a:r>
            <a:r>
              <a:rPr lang="ko-KR" altLang="en-US" sz="1000" dirty="0" err="1">
                <a:latin typeface="맑은 고딕" charset="0"/>
                <a:ea typeface="맑은 고딕" charset="0"/>
              </a:rPr>
              <a:t>필살기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 활성화 차트 참조</a:t>
            </a:r>
            <a:endParaRPr lang="en-US" altLang="ko-KR" sz="10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2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활성화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4560A0-5EFD-623C-D9B5-A11484C688DD}"/>
              </a:ext>
            </a:extLst>
          </p:cNvPr>
          <p:cNvGrpSpPr/>
          <p:nvPr/>
        </p:nvGrpSpPr>
        <p:grpSpPr>
          <a:xfrm>
            <a:off x="6237902" y="1693419"/>
            <a:ext cx="1718661" cy="1798132"/>
            <a:chOff x="7320837" y="1536474"/>
            <a:chExt cx="1718661" cy="1798132"/>
          </a:xfrm>
        </p:grpSpPr>
        <p:pic>
          <p:nvPicPr>
            <p:cNvPr id="9" name="그림 8" descr="만화 영화, 아니메, 스크린샷, 애니메이션이(가) 표시된 사진&#10;&#10;자동 생성된 설명">
              <a:extLst>
                <a:ext uri="{FF2B5EF4-FFF2-40B4-BE49-F238E27FC236}">
                  <a16:creationId xmlns:a16="http://schemas.microsoft.com/office/drawing/2014/main" id="{5D9EEBDC-D047-6BC0-D59E-B505B72D3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837" y="1536474"/>
              <a:ext cx="1718660" cy="154238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ADC958-8C63-F3CD-0E30-32897E486F1B}"/>
                </a:ext>
              </a:extLst>
            </p:cNvPr>
            <p:cNvSpPr txBox="1"/>
            <p:nvPr/>
          </p:nvSpPr>
          <p:spPr>
            <a:xfrm>
              <a:off x="7320838" y="3088385"/>
              <a:ext cx="171866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dirty="0" err="1">
                  <a:latin typeface="맑은 고딕" charset="0"/>
                  <a:ea typeface="맑은 고딕" charset="0"/>
                </a:rPr>
                <a:t>필살기</a:t>
              </a:r>
              <a:r>
                <a:rPr lang="ko-KR" altLang="en-US" sz="1000" dirty="0">
                  <a:latin typeface="맑은 고딕" charset="0"/>
                  <a:ea typeface="맑은 고딕" charset="0"/>
                </a:rPr>
                <a:t> 버튼 활성화 상태</a:t>
              </a:r>
              <a:endParaRPr lang="en-US" altLang="ko-KR" sz="1000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C4E80747-7DA3-07DD-83E5-92565586C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64" y="2518799"/>
            <a:ext cx="4191200" cy="358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192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14519E5A-257A-A937-06B4-FCBAFC7CD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376680"/>
            <a:ext cx="93535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4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Pages>7</Pages>
  <Words>2804</Words>
  <Characters>0</Characters>
  <Application>Microsoft Office PowerPoint</Application>
  <DocSecurity>0</DocSecurity>
  <PresentationFormat>와이드스크린</PresentationFormat>
  <Lines>0</Lines>
  <Paragraphs>426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행동 차트</vt:lpstr>
      <vt:lpstr>전투 단계-PC 행동 차트 1</vt:lpstr>
      <vt:lpstr>전투 단계-PC 행동 차트 2</vt:lpstr>
      <vt:lpstr>전투 단계-기본 공격, 전투 스킬, 행동 종료 차트</vt:lpstr>
      <vt:lpstr>전투 단계-몬스터 행동 차트</vt:lpstr>
      <vt:lpstr>전투 단계-보너스 턴 정렬 차트</vt:lpstr>
      <vt:lpstr>전투 단계-보너스 턴 발생 차트</vt:lpstr>
      <vt:lpstr>전투 단계-필살기 활성화 차트</vt:lpstr>
      <vt:lpstr>전투 단계-필살기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1075</cp:revision>
  <dcterms:modified xsi:type="dcterms:W3CDTF">2024-04-29T23:08:06Z</dcterms:modified>
  <cp:version>9.103.97.45139</cp:version>
</cp:coreProperties>
</file>